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75" r:id="rId5"/>
    <p:sldId id="378" r:id="rId6"/>
    <p:sldId id="342" r:id="rId7"/>
    <p:sldId id="377" r:id="rId8"/>
    <p:sldId id="339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0000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82" autoAdjust="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905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03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62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4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5" Type="http://schemas.openxmlformats.org/officeDocument/2006/relationships/slide" Target="slide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Rule</a:t>
            </a:r>
            <a:r>
              <a:rPr lang="fr-FR" dirty="0" smtClean="0"/>
              <a:t> </a:t>
            </a:r>
            <a:r>
              <a:rPr lang="fr-FR" dirty="0" err="1" smtClean="0"/>
              <a:t>traceability</a:t>
            </a:r>
            <a:r>
              <a:rPr lang="fr-FR" dirty="0" smtClean="0"/>
              <a:t> &amp; design check</a:t>
            </a:r>
            <a:endParaRPr lang="fr-FR" dirty="0"/>
          </a:p>
        </p:txBody>
      </p:sp>
      <p:pic>
        <p:nvPicPr>
          <p:cNvPr id="8" name="Picture 6" descr="2005-03-02 22-40-33_Blagnac_00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" b="41"/>
          <a:stretch>
            <a:fillRect/>
          </a:stretch>
        </p:blipFill>
        <p:spPr bwMode="auto">
          <a:xfrm>
            <a:off x="6660232" y="2708920"/>
            <a:ext cx="1674812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so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"/>
          <a:stretch>
            <a:fillRect/>
          </a:stretch>
        </p:blipFill>
        <p:spPr bwMode="auto">
          <a:xfrm>
            <a:off x="3347864" y="3104207"/>
            <a:ext cx="216058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Connecteur en arc 36"/>
          <p:cNvCxnSpPr/>
          <p:nvPr/>
        </p:nvCxnSpPr>
        <p:spPr>
          <a:xfrm rot="16200000" flipH="1">
            <a:off x="5876482" y="3988253"/>
            <a:ext cx="10619" cy="2491606"/>
          </a:xfrm>
          <a:prstGeom prst="curvedConnector3">
            <a:avLst>
              <a:gd name="adj1" fmla="val 5457142"/>
            </a:avLst>
          </a:prstGeom>
          <a:ln w="7620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rc 37"/>
          <p:cNvCxnSpPr/>
          <p:nvPr/>
        </p:nvCxnSpPr>
        <p:spPr>
          <a:xfrm rot="16200000" flipH="1">
            <a:off x="2965495" y="4000459"/>
            <a:ext cx="10619" cy="2491606"/>
          </a:xfrm>
          <a:prstGeom prst="curvedConnector3">
            <a:avLst>
              <a:gd name="adj1" fmla="val 5457142"/>
            </a:avLst>
          </a:prstGeom>
          <a:ln w="76200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en arc 38"/>
          <p:cNvCxnSpPr/>
          <p:nvPr/>
        </p:nvCxnSpPr>
        <p:spPr>
          <a:xfrm rot="5400000" flipH="1" flipV="1">
            <a:off x="5924826" y="1374048"/>
            <a:ext cx="10619" cy="2491606"/>
          </a:xfrm>
          <a:prstGeom prst="curvedConnector3">
            <a:avLst>
              <a:gd name="adj1" fmla="val 5457142"/>
            </a:avLst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en arc 39"/>
          <p:cNvCxnSpPr/>
          <p:nvPr/>
        </p:nvCxnSpPr>
        <p:spPr>
          <a:xfrm rot="5400000" flipH="1" flipV="1">
            <a:off x="3013839" y="1386254"/>
            <a:ext cx="10619" cy="2491606"/>
          </a:xfrm>
          <a:prstGeom prst="curvedConnector3">
            <a:avLst>
              <a:gd name="adj1" fmla="val 5457142"/>
            </a:avLst>
          </a:prstGeom>
          <a:ln w="762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546098" y="1596698"/>
            <a:ext cx="1844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 smtClean="0"/>
              <a:t>Traceability</a:t>
            </a:r>
            <a:endParaRPr lang="fr-FR" sz="2800" dirty="0"/>
          </a:p>
        </p:txBody>
      </p:sp>
      <p:sp>
        <p:nvSpPr>
          <p:cNvPr id="42" name="ZoneTexte 41"/>
          <p:cNvSpPr txBox="1"/>
          <p:nvPr/>
        </p:nvSpPr>
        <p:spPr>
          <a:xfrm>
            <a:off x="3939251" y="5730914"/>
            <a:ext cx="1058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/>
              <a:t>Check</a:t>
            </a:r>
            <a:endParaRPr lang="fr-FR" sz="28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87" y="1918949"/>
            <a:ext cx="2530022" cy="3811965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Bouton d'action : Précédent 12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50758" y="6022750"/>
            <a:ext cx="425242" cy="349250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  <a:extLst/>
        </p:spPr>
        <p:txBody>
          <a:bodyPr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7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objectives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Model </a:t>
            </a:r>
            <a:r>
              <a:rPr lang="en-US" sz="1800" dirty="0"/>
              <a:t>and </a:t>
            </a:r>
            <a:r>
              <a:rPr lang="en-US" sz="1800" dirty="0" smtClean="0"/>
              <a:t>manage the </a:t>
            </a:r>
            <a:r>
              <a:rPr lang="en-US" sz="1800" dirty="0"/>
              <a:t>design </a:t>
            </a:r>
            <a:r>
              <a:rPr lang="en-US" sz="1800" dirty="0" smtClean="0"/>
              <a:t>rules: since </a:t>
            </a:r>
            <a:r>
              <a:rPr lang="en-US" sz="1800" dirty="0"/>
              <a:t>SIDP (design principles) are todays kinds of natural language requirements and explanations:</a:t>
            </a:r>
            <a:endParaRPr lang="fr-FR" sz="1800" dirty="0"/>
          </a:p>
          <a:p>
            <a:pPr lvl="2"/>
            <a:r>
              <a:rPr lang="en-US" sz="1600" dirty="0" smtClean="0"/>
              <a:t>not </a:t>
            </a:r>
            <a:r>
              <a:rPr lang="en-US" sz="1600" dirty="0"/>
              <a:t>all the rules can be directly formalized in a way to be used to verify the design</a:t>
            </a:r>
            <a:endParaRPr lang="fr-FR" sz="1600" dirty="0"/>
          </a:p>
          <a:p>
            <a:pPr lvl="2"/>
            <a:r>
              <a:rPr lang="en-US" sz="1600" dirty="0" smtClean="0"/>
              <a:t>rules </a:t>
            </a:r>
            <a:r>
              <a:rPr lang="en-US" sz="1600" dirty="0"/>
              <a:t>are spread over various products/programs</a:t>
            </a:r>
            <a:endParaRPr lang="fr-FR" sz="1600" dirty="0"/>
          </a:p>
          <a:p>
            <a:pPr lvl="2"/>
            <a:r>
              <a:rPr lang="en-US" sz="1600" dirty="0" smtClean="0"/>
              <a:t>rules </a:t>
            </a:r>
            <a:r>
              <a:rPr lang="en-US" sz="1600" dirty="0"/>
              <a:t>evolve</a:t>
            </a:r>
            <a:endParaRPr lang="fr-FR" sz="1600" dirty="0"/>
          </a:p>
          <a:p>
            <a:pPr lvl="2"/>
            <a:r>
              <a:rPr lang="en-US" sz="1600" dirty="0" smtClean="0"/>
              <a:t>rules </a:t>
            </a:r>
            <a:r>
              <a:rPr lang="en-US" sz="1600" dirty="0"/>
              <a:t>are complex artefacts made of text and picture and tables….</a:t>
            </a:r>
            <a:endParaRPr lang="fr-FR" sz="1600" dirty="0"/>
          </a:p>
          <a:p>
            <a:pPr lvl="1">
              <a:buFont typeface="Symbol" pitchFamily="18" charset="2"/>
              <a:buChar char="Þ"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This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problem is the one we have been considering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primarily in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the scope of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ModelWriter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, trying to define a rule model and knowledge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base</a:t>
            </a:r>
          </a:p>
          <a:p>
            <a:pPr>
              <a:buFont typeface="Symbol" pitchFamily="18" charset="2"/>
              <a:buChar char="Þ"/>
            </a:pPr>
            <a:endParaRPr lang="fr-FR" sz="18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1800" dirty="0" smtClean="0"/>
              <a:t>Enable mapping </a:t>
            </a:r>
            <a:r>
              <a:rPr lang="en-US" sz="1800" dirty="0"/>
              <a:t>between </a:t>
            </a:r>
            <a:r>
              <a:rPr lang="en-US" sz="1800" dirty="0" smtClean="0"/>
              <a:t>rule </a:t>
            </a:r>
            <a:r>
              <a:rPr lang="en-US" sz="1800" dirty="0"/>
              <a:t>model and </a:t>
            </a:r>
            <a:r>
              <a:rPr lang="en-US" sz="1800" dirty="0" smtClean="0"/>
              <a:t>design </a:t>
            </a:r>
            <a:r>
              <a:rPr lang="en-US" sz="1800" dirty="0"/>
              <a:t>model, in order to </a:t>
            </a:r>
            <a:r>
              <a:rPr lang="en-US" sz="1800" dirty="0" smtClean="0"/>
              <a:t>automate identification of conflicts </a:t>
            </a:r>
            <a:r>
              <a:rPr lang="en-US" sz="1800" dirty="0"/>
              <a:t>between </a:t>
            </a:r>
            <a:r>
              <a:rPr lang="en-US" sz="1800" dirty="0" smtClean="0"/>
              <a:t>rules and design, </a:t>
            </a:r>
            <a:r>
              <a:rPr lang="en-US" sz="1800" dirty="0"/>
              <a:t>and then </a:t>
            </a:r>
            <a:r>
              <a:rPr lang="en-US" sz="1800" dirty="0" smtClean="0"/>
              <a:t>automate analysis of the </a:t>
            </a:r>
            <a:r>
              <a:rPr lang="en-US" sz="1800" dirty="0"/>
              <a:t>impact of changes in rules or in design.</a:t>
            </a:r>
            <a:endParaRPr lang="fr-FR" sz="1800" dirty="0"/>
          </a:p>
          <a:p>
            <a:pPr marL="608013" lvl="3" indent="-342900">
              <a:buFont typeface="Symbol" pitchFamily="18" charset="2"/>
              <a:buChar char="Þ"/>
            </a:pPr>
            <a:r>
              <a:rPr lang="en-US" dirty="0">
                <a:solidFill>
                  <a:srgbClr val="FF0000"/>
                </a:solidFill>
              </a:rPr>
              <a:t>This </a:t>
            </a:r>
            <a:r>
              <a:rPr lang="en-US" dirty="0" smtClean="0">
                <a:solidFill>
                  <a:srgbClr val="FF0000"/>
                </a:solidFill>
              </a:rPr>
              <a:t>2d objective </a:t>
            </a:r>
            <a:r>
              <a:rPr lang="en-US" dirty="0">
                <a:solidFill>
                  <a:srgbClr val="FF0000"/>
                </a:solidFill>
              </a:rPr>
              <a:t>we </a:t>
            </a:r>
            <a:r>
              <a:rPr lang="en-US" dirty="0" smtClean="0">
                <a:solidFill>
                  <a:srgbClr val="FF0000"/>
                </a:solidFill>
              </a:rPr>
              <a:t>think cannot be </a:t>
            </a:r>
            <a:r>
              <a:rPr lang="en-US" dirty="0">
                <a:solidFill>
                  <a:srgbClr val="FF0000"/>
                </a:solidFill>
              </a:rPr>
              <a:t>reached in the frame of </a:t>
            </a:r>
            <a:r>
              <a:rPr lang="en-US" dirty="0" err="1">
                <a:solidFill>
                  <a:srgbClr val="FF0000"/>
                </a:solidFill>
              </a:rPr>
              <a:t>Modelwriter</a:t>
            </a:r>
            <a:r>
              <a:rPr lang="en-US" dirty="0">
                <a:solidFill>
                  <a:srgbClr val="FF0000"/>
                </a:solidFill>
              </a:rPr>
              <a:t> because of the challenge of mapping 3D design </a:t>
            </a:r>
            <a:r>
              <a:rPr lang="en-US" dirty="0" smtClean="0">
                <a:solidFill>
                  <a:srgbClr val="FF0000"/>
                </a:solidFill>
              </a:rPr>
              <a:t>models </a:t>
            </a:r>
            <a:r>
              <a:rPr lang="en-US" dirty="0">
                <a:solidFill>
                  <a:srgbClr val="FF0000"/>
                </a:solidFill>
              </a:rPr>
              <a:t>to the BOM </a:t>
            </a:r>
            <a:r>
              <a:rPr lang="en-US" dirty="0" smtClean="0">
                <a:solidFill>
                  <a:srgbClr val="FF0000"/>
                </a:solidFill>
              </a:rPr>
              <a:t>… </a:t>
            </a:r>
            <a:r>
              <a:rPr lang="en-US" dirty="0">
                <a:solidFill>
                  <a:srgbClr val="FF0000"/>
                </a:solidFill>
              </a:rPr>
              <a:t>and because </a:t>
            </a:r>
            <a:r>
              <a:rPr lang="en-US" dirty="0" smtClean="0">
                <a:solidFill>
                  <a:srgbClr val="FF0000"/>
                </a:solidFill>
              </a:rPr>
              <a:t>lack of skills and data in the context of the project</a:t>
            </a: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fr-FR" sz="1800" dirty="0"/>
              <a:t>	</a:t>
            </a:r>
            <a:r>
              <a:rPr lang="fr-FR" sz="1800" dirty="0" smtClean="0">
                <a:solidFill>
                  <a:srgbClr val="0070C0"/>
                </a:solidFill>
              </a:rPr>
              <a:t>BUT to </a:t>
            </a:r>
            <a:r>
              <a:rPr lang="fr-FR" sz="1800" dirty="0" err="1" smtClean="0">
                <a:solidFill>
                  <a:srgbClr val="0070C0"/>
                </a:solidFill>
              </a:rPr>
              <a:t>be</a:t>
            </a:r>
            <a:r>
              <a:rPr lang="fr-FR" sz="1800" dirty="0" smtClean="0">
                <a:solidFill>
                  <a:srgbClr val="0070C0"/>
                </a:solidFill>
              </a:rPr>
              <a:t> </a:t>
            </a:r>
            <a:r>
              <a:rPr lang="fr-FR" sz="1800" dirty="0" err="1" smtClean="0">
                <a:solidFill>
                  <a:srgbClr val="0070C0"/>
                </a:solidFill>
              </a:rPr>
              <a:t>consider</a:t>
            </a:r>
            <a:r>
              <a:rPr lang="fr-FR" sz="1800" dirty="0" smtClean="0">
                <a:solidFill>
                  <a:srgbClr val="0070C0"/>
                </a:solidFill>
              </a:rPr>
              <a:t> to </a:t>
            </a:r>
            <a:r>
              <a:rPr lang="fr-FR" sz="1800" dirty="0" err="1" smtClean="0">
                <a:solidFill>
                  <a:srgbClr val="0070C0"/>
                </a:solidFill>
              </a:rPr>
              <a:t>make</a:t>
            </a:r>
            <a:r>
              <a:rPr lang="fr-FR" sz="1800" dirty="0" smtClean="0">
                <a:solidFill>
                  <a:srgbClr val="0070C0"/>
                </a:solidFill>
              </a:rPr>
              <a:t> </a:t>
            </a:r>
            <a:r>
              <a:rPr lang="fr-FR" sz="1800" dirty="0">
                <a:solidFill>
                  <a:srgbClr val="0070C0"/>
                </a:solidFill>
              </a:rPr>
              <a:t>the system </a:t>
            </a:r>
            <a:r>
              <a:rPr lang="fr-FR" sz="1800" dirty="0" err="1">
                <a:solidFill>
                  <a:srgbClr val="0070C0"/>
                </a:solidFill>
              </a:rPr>
              <a:t>amenable</a:t>
            </a:r>
            <a:r>
              <a:rPr lang="fr-FR" sz="1800" dirty="0">
                <a:solidFill>
                  <a:srgbClr val="0070C0"/>
                </a:solidFill>
              </a:rPr>
              <a:t> for </a:t>
            </a:r>
            <a:r>
              <a:rPr lang="fr-FR" sz="1800" dirty="0" err="1">
                <a:solidFill>
                  <a:srgbClr val="0070C0"/>
                </a:solidFill>
              </a:rPr>
              <a:t>formal</a:t>
            </a:r>
            <a:r>
              <a:rPr lang="fr-FR" sz="1800" dirty="0">
                <a:solidFill>
                  <a:srgbClr val="0070C0"/>
                </a:solidFill>
              </a:rPr>
              <a:t> </a:t>
            </a:r>
            <a:r>
              <a:rPr lang="fr-FR" sz="1800" dirty="0" err="1">
                <a:solidFill>
                  <a:srgbClr val="0070C0"/>
                </a:solidFill>
              </a:rPr>
              <a:t>analysis</a:t>
            </a:r>
            <a:endParaRPr lang="fr-FR" sz="18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00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 &amp; objectives</a:t>
            </a:r>
            <a:endParaRPr lang="en-GB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0523"/>
              </p:ext>
            </p:extLst>
          </p:nvPr>
        </p:nvGraphicFramePr>
        <p:xfrm>
          <a:off x="499948" y="1268760"/>
          <a:ext cx="7933308" cy="5120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12012"/>
                <a:gridCol w="4221296"/>
              </a:tblGrid>
              <a:tr h="370840">
                <a:tc gridSpan="2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  <a:cs typeface="+mn-cs"/>
                        </a:rPr>
                        <a:t>(1) Manage rules/design principles and improve traceability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Easier search/retrieval of rules</a:t>
                      </a:r>
                      <a:endParaRPr lang="en-US" sz="2000" b="0" dirty="0" smtClean="0">
                        <a:solidFill>
                          <a:srgbClr val="002060"/>
                        </a:solidFill>
                        <a:latin typeface="+mn-lt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dirty="0" smtClean="0"/>
                        <a:t>save costs/time by supporting DP consultation / retrieval in accordance to the needs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Easier change impact analysis at rules level</a:t>
                      </a:r>
                      <a:endParaRPr lang="en-US" sz="2000" b="0" dirty="0" smtClean="0">
                        <a:solidFill>
                          <a:srgbClr val="002060"/>
                        </a:solidFill>
                        <a:latin typeface="+mn-lt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dirty="0" smtClean="0"/>
                        <a:t>save DP updating costs/time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dirty="0" smtClean="0"/>
                        <a:t>avoid non-compliance of design caused by DP updating lead time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Easier traceability between artefacts (BOM DB,</a:t>
                      </a:r>
                      <a:r>
                        <a:rPr lang="en-US" sz="2000" baseline="0" dirty="0" smtClean="0"/>
                        <a:t> design models, CAD models…)</a:t>
                      </a:r>
                      <a:endParaRPr lang="en-US" sz="2000" b="0" dirty="0" smtClean="0">
                        <a:solidFill>
                          <a:srgbClr val="002060"/>
                        </a:solidFill>
                        <a:latin typeface="+mn-lt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dirty="0" smtClean="0"/>
                        <a:t>keep traceability from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upstream regulations to requirements and to downstream  design models</a:t>
                      </a: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(2) </a:t>
                      </a:r>
                      <a:r>
                        <a:rPr lang="en-GB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Automate identification of design conflicts against rules </a:t>
                      </a:r>
                      <a:endParaRPr lang="en-GB" sz="2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latin typeface="+mn-lt"/>
                          <a:cs typeface="+mn-cs"/>
                        </a:rPr>
                        <a:t>Easier consistency checking of the design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+mn-lt"/>
                          <a:cs typeface="+mn-cs"/>
                        </a:rPr>
                        <a:t> (CAD) data</a:t>
                      </a:r>
                      <a:endParaRPr lang="en-US" sz="2000" b="0" dirty="0" smtClean="0">
                        <a:solidFill>
                          <a:srgbClr val="002060"/>
                        </a:solidFill>
                        <a:latin typeface="+mn-lt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latin typeface="+mn-lt"/>
                          <a:cs typeface="+mn-cs"/>
                        </a:rPr>
                        <a:t>Save time to retrieve applicable  rules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2060"/>
                          </a:solidFill>
                          <a:latin typeface="+mn-lt"/>
                          <a:cs typeface="+mn-cs"/>
                        </a:rPr>
                        <a:t>avoid non-compliance of design </a:t>
                      </a:r>
                      <a:r>
                        <a:rPr lang="en-US" sz="2000" b="0" dirty="0" err="1" smtClean="0">
                          <a:solidFill>
                            <a:srgbClr val="002060"/>
                          </a:solidFill>
                          <a:latin typeface="+mn-lt"/>
                          <a:cs typeface="+mn-cs"/>
                        </a:rPr>
                        <a:t>wrt</a:t>
                      </a:r>
                      <a:r>
                        <a:rPr lang="en-US" sz="2000" b="0" baseline="0" dirty="0" smtClean="0">
                          <a:solidFill>
                            <a:srgbClr val="002060"/>
                          </a:solidFill>
                          <a:latin typeface="+mn-lt"/>
                          <a:cs typeface="+mn-cs"/>
                        </a:rPr>
                        <a:t> rules</a:t>
                      </a:r>
                      <a:endParaRPr lang="en-US" sz="2000" b="0" dirty="0" smtClean="0">
                        <a:solidFill>
                          <a:srgbClr val="002060"/>
                        </a:solidFill>
                        <a:latin typeface="+mn-lt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24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Solutions </a:t>
            </a:r>
            <a:r>
              <a:rPr lang="fr-FR" dirty="0" err="1" smtClean="0"/>
              <a:t>explred</a:t>
            </a:r>
            <a:r>
              <a:rPr lang="fr-FR" dirty="0" smtClean="0"/>
              <a:t> in MW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241334"/>
              </p:ext>
            </p:extLst>
          </p:nvPr>
        </p:nvGraphicFramePr>
        <p:xfrm>
          <a:off x="539552" y="1340768"/>
          <a:ext cx="8136904" cy="43460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52528"/>
                <a:gridCol w="2520280"/>
                <a:gridCol w="216024"/>
                <a:gridCol w="216024"/>
                <a:gridCol w="216024"/>
                <a:gridCol w="216024"/>
              </a:tblGrid>
              <a:tr h="194183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1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2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3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4</a:t>
                      </a:r>
                      <a:endParaRPr lang="en-GB" noProof="0" dirty="0"/>
                    </a:p>
                  </a:txBody>
                  <a:tcPr/>
                </a:tc>
              </a:tr>
              <a:tr h="631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Use a Component taxonomy (BOM) as a reference to annotate rules (rules as Text part / Taxonomy as Model part)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MW synchronization mechanism to help annotation management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-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-</a:t>
                      </a:r>
                      <a:endParaRPr lang="en-GB" noProof="0" dirty="0"/>
                    </a:p>
                  </a:txBody>
                  <a:tcPr/>
                </a:tc>
              </a:tr>
              <a:tr h="339821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Extend first approach to other artefacts/models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MW synch between several artefacts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-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-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</a:tr>
              <a:tr h="339821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Add semantics</a:t>
                      </a:r>
                      <a:r>
                        <a:rPr lang="en-GB" baseline="0" noProof="0" dirty="0" smtClean="0"/>
                        <a:t> to BOM to enable reasoning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MW synch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</a:tr>
              <a:tr h="8713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Model rules written in natural language</a:t>
                      </a:r>
                      <a:r>
                        <a:rPr lang="en-GB" baseline="0" noProof="0" dirty="0" smtClean="0"/>
                        <a:t> </a:t>
                      </a:r>
                      <a:r>
                        <a:rPr lang="en-GB" noProof="0" dirty="0" smtClean="0"/>
                        <a:t>by formalizing the rules in description logic / </a:t>
                      </a:r>
                      <a:r>
                        <a:rPr lang="fr-FR" dirty="0" err="1" smtClean="0"/>
                        <a:t>ability</a:t>
                      </a:r>
                      <a:r>
                        <a:rPr lang="fr-FR" dirty="0" smtClean="0"/>
                        <a:t> to </a:t>
                      </a:r>
                      <a:r>
                        <a:rPr lang="fr-FR" dirty="0" err="1" smtClean="0"/>
                        <a:t>dynamically</a:t>
                      </a:r>
                      <a:r>
                        <a:rPr lang="fr-FR" dirty="0" smtClean="0"/>
                        <a:t> update the BOM/component </a:t>
                      </a:r>
                      <a:r>
                        <a:rPr lang="fr-FR" dirty="0" err="1" smtClean="0"/>
                        <a:t>ontology</a:t>
                      </a:r>
                      <a:r>
                        <a:rPr lang="fr-FR" dirty="0" smtClean="0"/>
                        <a:t> and </a:t>
                      </a:r>
                      <a:r>
                        <a:rPr lang="fr-FR" dirty="0" err="1" smtClean="0"/>
                        <a:t>apply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some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checks</a:t>
                      </a:r>
                      <a:r>
                        <a:rPr lang="fr-FR" dirty="0" smtClean="0"/>
                        <a:t> on design </a:t>
                      </a:r>
                      <a:r>
                        <a:rPr lang="fr-FR" dirty="0" err="1" smtClean="0"/>
                        <a:t>rules</a:t>
                      </a:r>
                      <a:endParaRPr lang="en-GB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MW writer part features that LORIA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developed so far in the formalization process  + </a:t>
                      </a:r>
                      <a:r>
                        <a:rPr lang="en-GB" sz="18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MW synch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</a:tr>
              <a:tr h="8713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 smtClean="0"/>
                        <a:t>Model rules written in natural language</a:t>
                      </a:r>
                      <a:r>
                        <a:rPr lang="en-GB" baseline="0" noProof="0" dirty="0" smtClean="0"/>
                        <a:t> </a:t>
                      </a:r>
                      <a:r>
                        <a:rPr lang="en-GB" noProof="0" dirty="0" smtClean="0"/>
                        <a:t>by formalizing the rules in relational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MW writer part + </a:t>
                      </a:r>
                      <a:r>
                        <a:rPr lang="en-GB" noProof="0" dirty="0" err="1" smtClean="0"/>
                        <a:t>Tarsky</a:t>
                      </a:r>
                      <a:r>
                        <a:rPr lang="en-GB" noProof="0" dirty="0" smtClean="0"/>
                        <a:t> part + Synch </a:t>
                      </a:r>
                      <a:r>
                        <a:rPr lang="en-GB" noProof="0" dirty="0" err="1" smtClean="0"/>
                        <a:t>mech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+</a:t>
                      </a:r>
                      <a:endParaRPr lang="en-GB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331640" y="5795972"/>
            <a:ext cx="652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1=Rule retrieval – 2=Rule change – 3= traceability – 4=design check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666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980728"/>
            <a:ext cx="8604448" cy="864096"/>
          </a:xfrm>
        </p:spPr>
        <p:txBody>
          <a:bodyPr/>
          <a:lstStyle/>
          <a:p>
            <a:r>
              <a:rPr lang="en-US" sz="2400" dirty="0" smtClean="0"/>
              <a:t>UC-FR-03 - </a:t>
            </a:r>
            <a:r>
              <a:rPr lang="en-US" sz="2400" dirty="0"/>
              <a:t>Synchronization of </a:t>
            </a:r>
            <a:r>
              <a:rPr lang="en-US" sz="2400" dirty="0" smtClean="0"/>
              <a:t>Regulation Documentation </a:t>
            </a:r>
            <a:r>
              <a:rPr lang="en-US" sz="2400" dirty="0"/>
              <a:t>with a </a:t>
            </a:r>
            <a:r>
              <a:rPr lang="en-US" sz="2400" dirty="0" smtClean="0"/>
              <a:t>Design Rule Repository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83768" y="2060848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/>
              <a:t>Anne MONCEAUX</a:t>
            </a:r>
          </a:p>
          <a:p>
            <a:pPr algn="r"/>
            <a:r>
              <a:rPr lang="en-US" sz="1600" i="1" dirty="0"/>
              <a:t>Airbus Group Innovation </a:t>
            </a:r>
          </a:p>
          <a:p>
            <a:pPr algn="r"/>
            <a:endParaRPr lang="en-US" sz="1600" i="1" dirty="0"/>
          </a:p>
        </p:txBody>
      </p:sp>
      <p:sp>
        <p:nvSpPr>
          <p:cNvPr id="4" name="Rectangle 3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12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194ccb06-a9bd-44be-8233-5ea8b0721088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0</TotalTime>
  <Words>454</Words>
  <Application>Microsoft Office PowerPoint</Application>
  <PresentationFormat>Affichage à l'écran (4:3)</PresentationFormat>
  <Paragraphs>66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ITEA 3 PowerPoint template_small</vt:lpstr>
      <vt:lpstr>Rule traceability &amp; design check</vt:lpstr>
      <vt:lpstr>Problem statement &amp; objectives</vt:lpstr>
      <vt:lpstr>Problem statement &amp; objectives</vt:lpstr>
      <vt:lpstr>Solutions explred in MW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Monceaux, Anne</cp:lastModifiedBy>
  <cp:revision>388</cp:revision>
  <dcterms:created xsi:type="dcterms:W3CDTF">2014-11-11T13:03:42Z</dcterms:created>
  <dcterms:modified xsi:type="dcterms:W3CDTF">2016-11-04T10:56:24Z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